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0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35" d="100"/>
          <a:sy n="35" d="100"/>
        </p:scale>
        <p:origin x="-9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510B5-5F70-4607-9D34-8E7EDED861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4325624-557A-4EC7-A1AA-AF85EB9C8EEB}">
      <dgm:prSet phldrT="[Texte]"/>
      <dgm:spPr/>
      <dgm:t>
        <a:bodyPr/>
        <a:lstStyle/>
        <a:p>
          <a:r>
            <a:rPr lang="fr-CA" dirty="0" smtClean="0"/>
            <a:t>28% en 1976</a:t>
          </a:r>
          <a:endParaRPr lang="fr-CA" dirty="0"/>
        </a:p>
      </dgm:t>
    </dgm:pt>
    <dgm:pt modelId="{F2709BC1-5A5D-47FC-9E9C-5E12E6DA3138}" type="parTrans" cxnId="{B30EF7CE-4937-48F4-91DA-76C71D814670}">
      <dgm:prSet/>
      <dgm:spPr/>
      <dgm:t>
        <a:bodyPr/>
        <a:lstStyle/>
        <a:p>
          <a:endParaRPr lang="fr-CA"/>
        </a:p>
      </dgm:t>
    </dgm:pt>
    <dgm:pt modelId="{CE65CF59-4552-4BC0-B4E9-5C7A2950C435}" type="sibTrans" cxnId="{B30EF7CE-4937-48F4-91DA-76C71D814670}">
      <dgm:prSet/>
      <dgm:spPr/>
      <dgm:t>
        <a:bodyPr/>
        <a:lstStyle/>
        <a:p>
          <a:endParaRPr lang="fr-CA"/>
        </a:p>
      </dgm:t>
    </dgm:pt>
    <dgm:pt modelId="{81C9CB89-6299-44E6-AF7E-E22235B3952A}">
      <dgm:prSet phldrT="[Texte]" phldr="1"/>
      <dgm:spPr/>
      <dgm:t>
        <a:bodyPr/>
        <a:lstStyle/>
        <a:p>
          <a:endParaRPr lang="fr-CA"/>
        </a:p>
      </dgm:t>
    </dgm:pt>
    <dgm:pt modelId="{BDCE5CB5-9C4B-4F49-B367-95408A40B51A}" type="parTrans" cxnId="{7AA9ED70-3FA7-4DB1-899E-0336BB708B72}">
      <dgm:prSet/>
      <dgm:spPr/>
      <dgm:t>
        <a:bodyPr/>
        <a:lstStyle/>
        <a:p>
          <a:endParaRPr lang="fr-CA"/>
        </a:p>
      </dgm:t>
    </dgm:pt>
    <dgm:pt modelId="{75CC209D-A234-4B14-A3E9-14BA68F2AB15}" type="sibTrans" cxnId="{7AA9ED70-3FA7-4DB1-899E-0336BB708B72}">
      <dgm:prSet/>
      <dgm:spPr/>
      <dgm:t>
        <a:bodyPr/>
        <a:lstStyle/>
        <a:p>
          <a:endParaRPr lang="fr-CA"/>
        </a:p>
      </dgm:t>
    </dgm:pt>
    <dgm:pt modelId="{117230F9-BAD1-4F30-A46E-C78B84A55CE7}">
      <dgm:prSet phldrT="[Texte]"/>
      <dgm:spPr/>
      <dgm:t>
        <a:bodyPr/>
        <a:lstStyle/>
        <a:p>
          <a:r>
            <a:rPr lang="fr-CA" dirty="0" smtClean="0"/>
            <a:t>60% en 1990</a:t>
          </a:r>
          <a:endParaRPr lang="fr-CA" dirty="0"/>
        </a:p>
      </dgm:t>
    </dgm:pt>
    <dgm:pt modelId="{418FF391-77AE-43E7-924D-505DDA1B207A}" type="parTrans" cxnId="{1A2C238D-ACBA-43C1-9061-AA297D36EB92}">
      <dgm:prSet/>
      <dgm:spPr/>
      <dgm:t>
        <a:bodyPr/>
        <a:lstStyle/>
        <a:p>
          <a:endParaRPr lang="fr-CA"/>
        </a:p>
      </dgm:t>
    </dgm:pt>
    <dgm:pt modelId="{F9FCD388-B43C-4B18-A706-53BD3ED78A2F}" type="sibTrans" cxnId="{1A2C238D-ACBA-43C1-9061-AA297D36EB92}">
      <dgm:prSet/>
      <dgm:spPr/>
      <dgm:t>
        <a:bodyPr/>
        <a:lstStyle/>
        <a:p>
          <a:endParaRPr lang="fr-CA"/>
        </a:p>
      </dgm:t>
    </dgm:pt>
    <dgm:pt modelId="{A71F702E-3CEA-43A2-AC20-19644B55DB58}">
      <dgm:prSet phldrT="[Texte]"/>
      <dgm:spPr/>
      <dgm:t>
        <a:bodyPr/>
        <a:lstStyle/>
        <a:p>
          <a:endParaRPr lang="fr-CA" dirty="0"/>
        </a:p>
      </dgm:t>
    </dgm:pt>
    <dgm:pt modelId="{57334640-8166-408F-8351-56E1BF689EFD}" type="parTrans" cxnId="{A172592C-C681-4849-8659-730390A1C147}">
      <dgm:prSet/>
      <dgm:spPr/>
      <dgm:t>
        <a:bodyPr/>
        <a:lstStyle/>
        <a:p>
          <a:endParaRPr lang="fr-CA"/>
        </a:p>
      </dgm:t>
    </dgm:pt>
    <dgm:pt modelId="{27F301E4-F3A2-4358-9AF5-7AA239DA021A}" type="sibTrans" cxnId="{A172592C-C681-4849-8659-730390A1C147}">
      <dgm:prSet/>
      <dgm:spPr/>
      <dgm:t>
        <a:bodyPr/>
        <a:lstStyle/>
        <a:p>
          <a:endParaRPr lang="fr-CA"/>
        </a:p>
      </dgm:t>
    </dgm:pt>
    <dgm:pt modelId="{1284AD84-1E7B-46AA-B454-F34C79325B10}" type="pres">
      <dgm:prSet presAssocID="{C43510B5-5F70-4607-9D34-8E7EDED86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BDB95BEF-ACD8-420B-9BB0-B6EDA7C63B05}" type="pres">
      <dgm:prSet presAssocID="{24325624-557A-4EC7-A1AA-AF85EB9C8EEB}" presName="parentText" presStyleLbl="node1" presStyleIdx="0" presStyleCnt="2" custLinFactY="326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EA94EE1-1973-4FD9-9011-956D5D6BD1FA}" type="pres">
      <dgm:prSet presAssocID="{24325624-557A-4EC7-A1AA-AF85EB9C8E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A15867D-234D-43E8-8EE7-9FE35D333332}" type="pres">
      <dgm:prSet presAssocID="{117230F9-BAD1-4F30-A46E-C78B84A55CE7}" presName="parentText" presStyleLbl="node1" presStyleIdx="1" presStyleCnt="2" custLinFactY="1694" custLinFactNeighborX="-1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6765B10-36C7-4224-820C-C80957A8A778}" type="pres">
      <dgm:prSet presAssocID="{117230F9-BAD1-4F30-A46E-C78B84A55C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AA9ED70-3FA7-4DB1-899E-0336BB708B72}" srcId="{24325624-557A-4EC7-A1AA-AF85EB9C8EEB}" destId="{81C9CB89-6299-44E6-AF7E-E22235B3952A}" srcOrd="0" destOrd="0" parTransId="{BDCE5CB5-9C4B-4F49-B367-95408A40B51A}" sibTransId="{75CC209D-A234-4B14-A3E9-14BA68F2AB15}"/>
    <dgm:cxn modelId="{A172592C-C681-4849-8659-730390A1C147}" srcId="{117230F9-BAD1-4F30-A46E-C78B84A55CE7}" destId="{A71F702E-3CEA-43A2-AC20-19644B55DB58}" srcOrd="0" destOrd="0" parTransId="{57334640-8166-408F-8351-56E1BF689EFD}" sibTransId="{27F301E4-F3A2-4358-9AF5-7AA239DA021A}"/>
    <dgm:cxn modelId="{3EFE9E69-56D0-4B31-BC6A-443727FD55CC}" type="presOf" srcId="{81C9CB89-6299-44E6-AF7E-E22235B3952A}" destId="{0EA94EE1-1973-4FD9-9011-956D5D6BD1FA}" srcOrd="0" destOrd="0" presId="urn:microsoft.com/office/officeart/2005/8/layout/vList2"/>
    <dgm:cxn modelId="{1A2C238D-ACBA-43C1-9061-AA297D36EB92}" srcId="{C43510B5-5F70-4607-9D34-8E7EDED8612C}" destId="{117230F9-BAD1-4F30-A46E-C78B84A55CE7}" srcOrd="1" destOrd="0" parTransId="{418FF391-77AE-43E7-924D-505DDA1B207A}" sibTransId="{F9FCD388-B43C-4B18-A706-53BD3ED78A2F}"/>
    <dgm:cxn modelId="{2D557A28-55DB-4769-909B-DCBB42B4D293}" type="presOf" srcId="{24325624-557A-4EC7-A1AA-AF85EB9C8EEB}" destId="{BDB95BEF-ACD8-420B-9BB0-B6EDA7C63B05}" srcOrd="0" destOrd="0" presId="urn:microsoft.com/office/officeart/2005/8/layout/vList2"/>
    <dgm:cxn modelId="{B105400F-F9B5-43B8-92A7-A74CE1520DE7}" type="presOf" srcId="{A71F702E-3CEA-43A2-AC20-19644B55DB58}" destId="{86765B10-36C7-4224-820C-C80957A8A778}" srcOrd="0" destOrd="0" presId="urn:microsoft.com/office/officeart/2005/8/layout/vList2"/>
    <dgm:cxn modelId="{B30EF7CE-4937-48F4-91DA-76C71D814670}" srcId="{C43510B5-5F70-4607-9D34-8E7EDED8612C}" destId="{24325624-557A-4EC7-A1AA-AF85EB9C8EEB}" srcOrd="0" destOrd="0" parTransId="{F2709BC1-5A5D-47FC-9E9C-5E12E6DA3138}" sibTransId="{CE65CF59-4552-4BC0-B4E9-5C7A2950C435}"/>
    <dgm:cxn modelId="{EBDDDD25-2556-4C44-A162-78B6E15AC5E9}" type="presOf" srcId="{C43510B5-5F70-4607-9D34-8E7EDED8612C}" destId="{1284AD84-1E7B-46AA-B454-F34C79325B10}" srcOrd="0" destOrd="0" presId="urn:microsoft.com/office/officeart/2005/8/layout/vList2"/>
    <dgm:cxn modelId="{A6B26856-7B50-476C-9792-9F5103B54FC6}" type="presOf" srcId="{117230F9-BAD1-4F30-A46E-C78B84A55CE7}" destId="{3A15867D-234D-43E8-8EE7-9FE35D333332}" srcOrd="0" destOrd="0" presId="urn:microsoft.com/office/officeart/2005/8/layout/vList2"/>
    <dgm:cxn modelId="{BC05B026-0D9C-4F2C-8095-6AF85673D10C}" type="presParOf" srcId="{1284AD84-1E7B-46AA-B454-F34C79325B10}" destId="{BDB95BEF-ACD8-420B-9BB0-B6EDA7C63B05}" srcOrd="0" destOrd="0" presId="urn:microsoft.com/office/officeart/2005/8/layout/vList2"/>
    <dgm:cxn modelId="{0DADC08B-3F5A-4640-A1CE-59C7A7FE0894}" type="presParOf" srcId="{1284AD84-1E7B-46AA-B454-F34C79325B10}" destId="{0EA94EE1-1973-4FD9-9011-956D5D6BD1FA}" srcOrd="1" destOrd="0" presId="urn:microsoft.com/office/officeart/2005/8/layout/vList2"/>
    <dgm:cxn modelId="{D2EC12A9-8F1D-457E-930D-4C989D643A84}" type="presParOf" srcId="{1284AD84-1E7B-46AA-B454-F34C79325B10}" destId="{3A15867D-234D-43E8-8EE7-9FE35D333332}" srcOrd="2" destOrd="0" presId="urn:microsoft.com/office/officeart/2005/8/layout/vList2"/>
    <dgm:cxn modelId="{71901761-0624-4425-9544-D48794AF8DD8}" type="presParOf" srcId="{1284AD84-1E7B-46AA-B454-F34C79325B10}" destId="{86765B10-36C7-4224-820C-C80957A8A7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B95BEF-ACD8-420B-9BB0-B6EDA7C63B05}">
      <dsp:nvSpPr>
        <dsp:cNvPr id="0" name=""/>
        <dsp:cNvSpPr/>
      </dsp:nvSpPr>
      <dsp:spPr>
        <a:xfrm>
          <a:off x="0" y="1224137"/>
          <a:ext cx="60960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5000" kern="1200" dirty="0" smtClean="0"/>
            <a:t>28% en 1976</a:t>
          </a:r>
          <a:endParaRPr lang="fr-CA" sz="5000" kern="1200" dirty="0"/>
        </a:p>
      </dsp:txBody>
      <dsp:txXfrm>
        <a:off x="0" y="1224137"/>
        <a:ext cx="6096000" cy="1199250"/>
      </dsp:txXfrm>
    </dsp:sp>
    <dsp:sp modelId="{0EA94EE1-1973-4FD9-9011-956D5D6BD1FA}">
      <dsp:nvSpPr>
        <dsp:cNvPr id="0" name=""/>
        <dsp:cNvSpPr/>
      </dsp:nvSpPr>
      <dsp:spPr>
        <a:xfrm>
          <a:off x="0" y="1204000"/>
          <a:ext cx="60960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A" sz="3900" kern="1200"/>
        </a:p>
      </dsp:txBody>
      <dsp:txXfrm>
        <a:off x="0" y="1204000"/>
        <a:ext cx="6096000" cy="828000"/>
      </dsp:txXfrm>
    </dsp:sp>
    <dsp:sp modelId="{3A15867D-234D-43E8-8EE7-9FE35D333332}">
      <dsp:nvSpPr>
        <dsp:cNvPr id="0" name=""/>
        <dsp:cNvSpPr/>
      </dsp:nvSpPr>
      <dsp:spPr>
        <a:xfrm>
          <a:off x="0" y="2864750"/>
          <a:ext cx="60960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5000" kern="1200" dirty="0" smtClean="0"/>
            <a:t>60% en 1990</a:t>
          </a:r>
          <a:endParaRPr lang="fr-CA" sz="5000" kern="1200" dirty="0"/>
        </a:p>
      </dsp:txBody>
      <dsp:txXfrm>
        <a:off x="0" y="2864750"/>
        <a:ext cx="6096000" cy="1199250"/>
      </dsp:txXfrm>
    </dsp:sp>
    <dsp:sp modelId="{86765B10-36C7-4224-820C-C80957A8A778}">
      <dsp:nvSpPr>
        <dsp:cNvPr id="0" name=""/>
        <dsp:cNvSpPr/>
      </dsp:nvSpPr>
      <dsp:spPr>
        <a:xfrm>
          <a:off x="0" y="3231250"/>
          <a:ext cx="60960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A" sz="3900" kern="1200" dirty="0"/>
        </a:p>
      </dsp:txBody>
      <dsp:txXfrm>
        <a:off x="0" y="3231250"/>
        <a:ext cx="6096000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815EB3-1ED3-470B-AC37-C735B832BF9C}" type="datetimeFigureOut">
              <a:rPr lang="fr-CA" smtClean="0"/>
              <a:pPr/>
              <a:t>2013-10-22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0B8BBD-3FE7-4B66-B900-CB0D81FB48F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859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22,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yrus.bib.umontreal.ca/jspui/handle/1866/5332" TargetMode="External"/><Relationship Id="rId2" Type="http://schemas.openxmlformats.org/officeDocument/2006/relationships/hyperlink" Target="http://halshs.archives-ouvertes.fr/hal-0045920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L’articulation famille-travail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Un enjeu collectif !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16016" y="692696"/>
            <a:ext cx="3384376" cy="750981"/>
          </a:xfrm>
        </p:spPr>
        <p:txBody>
          <a:bodyPr/>
          <a:lstStyle/>
          <a:p>
            <a:r>
              <a:rPr lang="en-US" dirty="0" smtClean="0"/>
              <a:t>Hélène Charron,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sz="2000" dirty="0" err="1" smtClean="0"/>
              <a:t>Sociologue</a:t>
            </a:r>
            <a:r>
              <a:rPr lang="en-US" sz="2000" dirty="0" smtClean="0"/>
              <a:t> et </a:t>
            </a:r>
            <a:r>
              <a:rPr lang="en-US" sz="2000" dirty="0" err="1" smtClean="0"/>
              <a:t>historienne</a:t>
            </a: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40808" y="5719966"/>
            <a:ext cx="2831592" cy="365125"/>
          </a:xfrm>
        </p:spPr>
        <p:txBody>
          <a:bodyPr/>
          <a:lstStyle/>
          <a:p>
            <a:r>
              <a:rPr lang="en-US" dirty="0" smtClean="0"/>
              <a:t>22 </a:t>
            </a:r>
            <a:r>
              <a:rPr lang="en-US" dirty="0" err="1" smtClean="0"/>
              <a:t>octobre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9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Quelles avancées pour les femmes dans les années 1970 et 1980?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1972: Déduction fiscale pour garde d’enfants</a:t>
            </a:r>
          </a:p>
          <a:p>
            <a:r>
              <a:rPr lang="fr-CA" dirty="0" smtClean="0"/>
              <a:t>1972: Mise sur pied et lutte des garderies populaires</a:t>
            </a:r>
          </a:p>
          <a:p>
            <a:r>
              <a:rPr lang="fr-CA" dirty="0" smtClean="0"/>
              <a:t>1975-1980: Soutien progressif aux garderies sans but lucratif et privées</a:t>
            </a:r>
          </a:p>
          <a:p>
            <a:r>
              <a:rPr lang="fr-CA" dirty="0" smtClean="0"/>
              <a:t>Entre 1981 et 1987: de 25 000 à </a:t>
            </a:r>
          </a:p>
          <a:p>
            <a:pPr marL="365760" lvl="1" indent="0">
              <a:buNone/>
            </a:pPr>
            <a:r>
              <a:rPr lang="fr-CA" dirty="0" smtClean="0"/>
              <a:t>60 000 places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725144"/>
            <a:ext cx="2021243" cy="15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7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2914650" cy="1571625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304572" cy="146315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Des gains importants depuis les </a:t>
            </a:r>
            <a:r>
              <a:rPr lang="fr-CA" smtClean="0"/>
              <a:t>dernières décennies</a:t>
            </a:r>
            <a:endParaRPr lang="fr-CA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4644008" y="2492896"/>
            <a:ext cx="3298784" cy="151790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fr-CA" b="1" dirty="0" smtClean="0"/>
              <a:t>Le réseau des Centres de la petite enfance depuis 1997</a:t>
            </a:r>
          </a:p>
          <a:p>
            <a:pPr marL="342900" indent="-342900">
              <a:buAutoNum type="arabicPeriod"/>
            </a:pPr>
            <a:endParaRPr lang="fr-CA" b="1" dirty="0" smtClean="0"/>
          </a:p>
          <a:p>
            <a:pPr marL="342900" indent="-342900">
              <a:buAutoNum type="arabicPeriod"/>
            </a:pPr>
            <a:r>
              <a:rPr lang="fr-CA" b="1" dirty="0" smtClean="0"/>
              <a:t>Le régime québécois d’assurance parentale depuis 2006</a:t>
            </a:r>
            <a:endParaRPr lang="fr-CA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014" y="3068961"/>
            <a:ext cx="3528392" cy="11700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797152"/>
            <a:ext cx="20002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Mais… 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Dangers de dérive gestionnaire dans le secteur conseil CTF </a:t>
            </a:r>
          </a:p>
          <a:p>
            <a:r>
              <a:rPr lang="fr-CA" dirty="0" smtClean="0"/>
              <a:t>Projets de mesures qui incluent peu les femmes les moins qualifiées</a:t>
            </a:r>
          </a:p>
          <a:p>
            <a:r>
              <a:rPr lang="fr-CA" dirty="0" smtClean="0"/>
              <a:t>Partage du travail domestique et inégalités entre les sexes oubliés…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3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-336079"/>
            <a:ext cx="8029202" cy="9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74663" y="1124420"/>
            <a:ext cx="8029202" cy="38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27063" algn="l"/>
                <a:tab pos="1633538" algn="l"/>
                <a:tab pos="2640013" algn="l"/>
                <a:tab pos="3646488" algn="l"/>
                <a:tab pos="4652963" algn="l"/>
                <a:tab pos="5659438" algn="l"/>
                <a:tab pos="6665913" algn="l"/>
                <a:tab pos="7672388" algn="l"/>
                <a:tab pos="8678863" algn="l"/>
                <a:tab pos="9685338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875"/>
              </a:spcBef>
              <a:buFont typeface="Arial" charset="0"/>
              <a:buNone/>
            </a:pPr>
            <a:endParaRPr lang="fr-FR" sz="3500">
              <a:latin typeface="Calibri" pitchFamily="32" charset="0"/>
              <a:ea typeface="Microsoft YaHei" charset="-122"/>
            </a:endParaRPr>
          </a:p>
          <a:p>
            <a:pPr algn="ctr" hangingPunct="1">
              <a:lnSpc>
                <a:spcPct val="100000"/>
              </a:lnSpc>
              <a:spcBef>
                <a:spcPts val="875"/>
              </a:spcBef>
              <a:buFont typeface="Arial" charset="0"/>
              <a:buNone/>
            </a:pPr>
            <a:endParaRPr lang="fr-FR" sz="3500">
              <a:latin typeface="Calibri" pitchFamily="32" charset="0"/>
              <a:ea typeface="Microsoft YaHei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35013" y="3018308"/>
            <a:ext cx="16013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CA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7063" y="1276820"/>
            <a:ext cx="8029202" cy="38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875"/>
              </a:spcBef>
              <a:buFont typeface="Arial" charset="0"/>
              <a:buNone/>
            </a:pPr>
            <a:endParaRPr lang="fr-FR" sz="3500">
              <a:latin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875"/>
              </a:spcBef>
              <a:buFont typeface="Arial" charset="0"/>
              <a:buNone/>
            </a:pPr>
            <a:endParaRPr lang="fr-FR" sz="3500">
              <a:latin typeface="Calibri" pitchFamily="32" charset="0"/>
            </a:endParaRPr>
          </a:p>
        </p:txBody>
      </p:sp>
      <p:graphicFrame>
        <p:nvGraphicFramePr>
          <p:cNvPr id="1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350763"/>
              </p:ext>
            </p:extLst>
          </p:nvPr>
        </p:nvGraphicFramePr>
        <p:xfrm>
          <a:off x="619126" y="1195859"/>
          <a:ext cx="7774953" cy="3762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4991"/>
                <a:gridCol w="1554990"/>
                <a:gridCol w="1554991"/>
                <a:gridCol w="1554990"/>
                <a:gridCol w="1554991"/>
              </a:tblGrid>
              <a:tr h="386902">
                <a:tc gridSpan="5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Temps moyen par participant¹ consacré à certains groupes d’activités selon le sexe, population de 15 ans et plus, Canada, 1986, 1992, 1998, 2005 (en heures par jour)</a:t>
                      </a: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Bold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869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Sexe/groupe d’activités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1986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Hommes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83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Professionnel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8.7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9.3</a:t>
                      </a:r>
                      <a:endParaRPr kumimoji="0" lang="fr-CA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Domestique</a:t>
                      </a:r>
                      <a:endParaRPr kumimoji="0" lang="fr-C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2.9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2.9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fr-CA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Personnel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10.3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2280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Libre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22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Résiduel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2132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Calibri" pitchFamily="32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Femmes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Professionnel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7.7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8.3</a:t>
                      </a:r>
                      <a:endParaRPr kumimoji="0" lang="fr-CA" sz="1000" b="1" i="0" u="sng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Domestique</a:t>
                      </a:r>
                      <a:endParaRPr kumimoji="0" lang="fr-C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fr-CA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Personnel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10.6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3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Libre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5.9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5.7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1922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Résiduel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CA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  <a:tr h="2132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Calibri" pitchFamily="32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NewsGothicBT-Light" charset="0"/>
                        <a:ea typeface="MS Gothic" pitchFamily="49" charset="-128"/>
                      </a:endParaRPr>
                    </a:p>
                  </a:txBody>
                  <a:tcPr marL="68760" marR="68760" marT="0" marB="0" horzOverflow="overflow"/>
                </a:tc>
              </a:tr>
            </a:tbl>
          </a:graphicData>
        </a:graphic>
      </p:graphicFrame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763588" y="6093296"/>
            <a:ext cx="589664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CA" sz="1200" dirty="0"/>
              <a:t>Source: </a:t>
            </a:r>
            <a:r>
              <a:rPr lang="en-CA" sz="1200" dirty="0" err="1"/>
              <a:t>Statistiques</a:t>
            </a:r>
            <a:r>
              <a:rPr lang="en-CA" sz="1200" dirty="0"/>
              <a:t> Canada (compilation: </a:t>
            </a:r>
            <a:r>
              <a:rPr lang="en-CA" sz="1200" dirty="0" err="1"/>
              <a:t>Institut</a:t>
            </a:r>
            <a:r>
              <a:rPr lang="en-CA" sz="1200" dirty="0"/>
              <a:t> de la </a:t>
            </a:r>
            <a:r>
              <a:rPr lang="en-CA" sz="1200" dirty="0" err="1"/>
              <a:t>statistique</a:t>
            </a:r>
            <a:r>
              <a:rPr lang="en-CA" sz="1200" dirty="0"/>
              <a:t> du Québec</a:t>
            </a:r>
          </a:p>
        </p:txBody>
      </p:sp>
    </p:spTree>
    <p:extLst>
      <p:ext uri="{BB962C8B-B14F-4D97-AF65-F5344CB8AC3E}">
        <p14:creationId xmlns:p14="http://schemas.microsoft.com/office/powerpoint/2010/main" xmlns="" val="29349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836712"/>
            <a:ext cx="4464496" cy="5436107"/>
          </a:xfrm>
        </p:spPr>
      </p:pic>
    </p:spTree>
    <p:extLst>
      <p:ext uri="{BB962C8B-B14F-4D97-AF65-F5344CB8AC3E}">
        <p14:creationId xmlns:p14="http://schemas.microsoft.com/office/powerpoint/2010/main" xmlns="" val="592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589683" cy="575170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764704"/>
            <a:ext cx="5154983" cy="561662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764704"/>
            <a:ext cx="4824536" cy="554697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5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Aide-mémoire pour aller plus loin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La division inégalitaire du travail domestique, parental et de soins est au cœur du problème. </a:t>
            </a:r>
          </a:p>
          <a:p>
            <a:r>
              <a:rPr lang="fr-CA" dirty="0" smtClean="0"/>
              <a:t>Il faut adopter une perspective longitudinale qui intègre toutes les formes de travail gratuit de soins, tout au long de la vie.</a:t>
            </a:r>
          </a:p>
          <a:p>
            <a:r>
              <a:rPr lang="fr-CA" dirty="0" smtClean="0"/>
              <a:t>Une critique de </a:t>
            </a:r>
            <a:r>
              <a:rPr lang="fr-CA" smtClean="0"/>
              <a:t>l’organisation actuelle </a:t>
            </a:r>
            <a:r>
              <a:rPr lang="fr-CA" dirty="0" smtClean="0"/>
              <a:t>du travail doit accompagner cette réflexion.</a:t>
            </a:r>
          </a:p>
          <a:p>
            <a:r>
              <a:rPr lang="fr-CA" dirty="0" smtClean="0"/>
              <a:t>Il faut repenser les critères de l’excellence et d’accès aux professions prestigieuses.</a:t>
            </a:r>
          </a:p>
          <a:p>
            <a:r>
              <a:rPr lang="fr-CA" dirty="0"/>
              <a:t>Le travail domestique et de soins ne doit pas être confondu avec les loisirs et le temps personnel</a:t>
            </a:r>
            <a:r>
              <a:rPr lang="fr-CA" dirty="0" smtClean="0"/>
              <a:t>.</a:t>
            </a:r>
          </a:p>
          <a:p>
            <a:r>
              <a:rPr lang="fr-CA" dirty="0" smtClean="0"/>
              <a:t>Le problème est collectif et structurel; non individuel.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7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Brève bibliographie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fr-CA" sz="1400" dirty="0" err="1" smtClean="0"/>
              <a:t>Baillargeon</a:t>
            </a:r>
            <a:r>
              <a:rPr lang="fr-CA" sz="1400" dirty="0" smtClean="0"/>
              <a:t>, </a:t>
            </a:r>
            <a:r>
              <a:rPr lang="fr-CA" sz="1400" dirty="0" err="1" smtClean="0"/>
              <a:t>Denyse</a:t>
            </a:r>
            <a:r>
              <a:rPr lang="fr-CA" sz="1400" dirty="0" smtClean="0"/>
              <a:t>. </a:t>
            </a:r>
            <a:r>
              <a:rPr lang="fr-CA" sz="1400" i="1" dirty="0" smtClean="0"/>
              <a:t>Brève histoire des femmes au Québec. </a:t>
            </a:r>
            <a:r>
              <a:rPr lang="fr-CA" sz="1400" dirty="0" smtClean="0"/>
              <a:t>Montréal, Boréal, 2012. </a:t>
            </a:r>
          </a:p>
          <a:p>
            <a:pPr marL="68580" indent="0">
              <a:buNone/>
            </a:pPr>
            <a:r>
              <a:rPr lang="fr-CA" sz="1400" dirty="0" err="1" smtClean="0"/>
              <a:t>Barrère-Maurisson</a:t>
            </a:r>
            <a:r>
              <a:rPr lang="fr-CA" sz="1400" dirty="0" smtClean="0"/>
              <a:t>, Marie-Agnès et Diane-Gabrielle Tremblay, « La conciliation travail-famille entre gouvernance et gouvernements: quels enjeux, quels outils ? Une introduction », </a:t>
            </a:r>
            <a:r>
              <a:rPr lang="fr-CA" sz="1400" i="1" dirty="0" smtClean="0"/>
              <a:t>Interventions économiques</a:t>
            </a:r>
            <a:r>
              <a:rPr lang="fr-CA" sz="1400" dirty="0" smtClean="0"/>
              <a:t>, 41/2010. </a:t>
            </a:r>
          </a:p>
          <a:p>
            <a:pPr marL="68580" indent="0">
              <a:buNone/>
            </a:pPr>
            <a:r>
              <a:rPr lang="fr-CA" sz="1400" dirty="0" err="1" smtClean="0"/>
              <a:t>Barrère-Maurisson</a:t>
            </a:r>
            <a:r>
              <a:rPr lang="fr-CA" sz="1400" dirty="0" smtClean="0"/>
              <a:t>, Marie-Agnès, </a:t>
            </a:r>
            <a:r>
              <a:rPr lang="fr-CA" sz="1400" i="1" dirty="0" smtClean="0"/>
              <a:t>Quel avenir pour la conciliation travail-famille ? Nouveaux enjeux</a:t>
            </a:r>
            <a:r>
              <a:rPr lang="fr-CA" sz="1400" i="1" dirty="0"/>
              <a:t>, nouveaux outils</a:t>
            </a:r>
            <a:r>
              <a:rPr lang="fr-CA" sz="1400" i="1" dirty="0" smtClean="0"/>
              <a:t>. </a:t>
            </a:r>
            <a:r>
              <a:rPr lang="fr-CA" sz="1400" dirty="0" smtClean="0"/>
              <a:t>2010.</a:t>
            </a:r>
            <a:r>
              <a:rPr lang="fr-CA" sz="1400" i="1" dirty="0" smtClean="0"/>
              <a:t> </a:t>
            </a:r>
            <a:r>
              <a:rPr lang="fr-CA" sz="1400" i="1" dirty="0">
                <a:hlinkClick r:id="rId2"/>
              </a:rPr>
              <a:t>http://halshs.archives-ouvertes.fr/hal-00459208</a:t>
            </a:r>
            <a:r>
              <a:rPr lang="fr-CA" sz="1400" i="1" dirty="0" smtClean="0">
                <a:hlinkClick r:id="rId2"/>
              </a:rPr>
              <a:t>/</a:t>
            </a:r>
            <a:r>
              <a:rPr lang="fr-CA" sz="1400" i="1" dirty="0" smtClean="0"/>
              <a:t> </a:t>
            </a:r>
          </a:p>
          <a:p>
            <a:pPr marL="68580" indent="0">
              <a:buNone/>
            </a:pPr>
            <a:r>
              <a:rPr lang="fr-CA" sz="1400" dirty="0" err="1" smtClean="0"/>
              <a:t>Descarries</a:t>
            </a:r>
            <a:r>
              <a:rPr lang="fr-CA" sz="1400" dirty="0" smtClean="0"/>
              <a:t>, Francine et Christine Corbeil, « Articulation famille/travail: quelles réalités se cachent derrière la formule », dans </a:t>
            </a:r>
            <a:r>
              <a:rPr lang="fr-CA" sz="1400" i="1" dirty="0" smtClean="0"/>
              <a:t>Espaces et temps de la maternité, </a:t>
            </a:r>
            <a:r>
              <a:rPr lang="fr-CA" sz="1400" dirty="0" smtClean="0"/>
              <a:t>Montréal, Éditions du remue-ménage, p. 456-477.</a:t>
            </a:r>
          </a:p>
          <a:p>
            <a:pPr marL="68580" indent="0">
              <a:buNone/>
            </a:pPr>
            <a:r>
              <a:rPr lang="fr-CA" sz="1400" dirty="0" err="1" smtClean="0"/>
              <a:t>Méda</a:t>
            </a:r>
            <a:r>
              <a:rPr lang="fr-CA" sz="1400" dirty="0" smtClean="0"/>
              <a:t>, Dominique, « Pourquoi et comment mettre en œuvre un modèle à « deux apporteurs de revenu/deux pourvoyeurs de soins? », </a:t>
            </a:r>
            <a:r>
              <a:rPr lang="fr-CA" sz="1400" i="1" dirty="0" smtClean="0"/>
              <a:t>Revue française de socio-économie, </a:t>
            </a:r>
            <a:r>
              <a:rPr lang="fr-CA" sz="1400" dirty="0" smtClean="0"/>
              <a:t>2/2008 (vol. 2), p. 119-139.</a:t>
            </a:r>
          </a:p>
          <a:p>
            <a:pPr marL="68580" indent="0">
              <a:buNone/>
            </a:pPr>
            <a:r>
              <a:rPr lang="fr-CA" sz="1400" dirty="0" smtClean="0"/>
              <a:t>St-Amour, Nathalie, </a:t>
            </a:r>
            <a:r>
              <a:rPr lang="fr-CA" sz="1400" i="1" dirty="0" smtClean="0"/>
              <a:t>Vers une politique de conciliation travail-famille au Québec: des enjeux complexes et en évolution, </a:t>
            </a:r>
            <a:r>
              <a:rPr lang="fr-CA" sz="1400" dirty="0" smtClean="0"/>
              <a:t>Thèse de doctorat en </a:t>
            </a:r>
            <a:r>
              <a:rPr lang="fr-CA" sz="1400" dirty="0"/>
              <a:t>service social, 2010. </a:t>
            </a:r>
            <a:r>
              <a:rPr lang="fr-CA" sz="1400" dirty="0">
                <a:hlinkClick r:id="rId3"/>
              </a:rPr>
              <a:t>https://</a:t>
            </a:r>
            <a:r>
              <a:rPr lang="fr-CA" sz="1400" dirty="0" smtClean="0">
                <a:hlinkClick r:id="rId3"/>
              </a:rPr>
              <a:t>papyrus.bib.umontreal.ca/jspui/handle/1866/5332</a:t>
            </a:r>
            <a:r>
              <a:rPr lang="fr-CA" sz="1400" dirty="0" smtClean="0"/>
              <a:t> </a:t>
            </a:r>
          </a:p>
          <a:p>
            <a:pPr marL="68580" indent="0">
              <a:buNone/>
            </a:pPr>
            <a:r>
              <a:rPr lang="fr-CA" sz="1400" dirty="0" smtClean="0"/>
              <a:t>Tremblay, Diane-Gabrielle</a:t>
            </a:r>
            <a:r>
              <a:rPr lang="fr-CA" sz="1400" dirty="0"/>
              <a:t>,</a:t>
            </a:r>
            <a:r>
              <a:rPr lang="fr-CA" sz="1400" dirty="0" smtClean="0"/>
              <a:t> « </a:t>
            </a:r>
            <a:r>
              <a:rPr lang="fr-CA" sz="1400" dirty="0"/>
              <a:t>Conciliation travail-famille », </a:t>
            </a:r>
            <a:r>
              <a:rPr lang="fr-CA" sz="1400" i="1" dirty="0"/>
              <a:t>Gestion</a:t>
            </a:r>
            <a:r>
              <a:rPr lang="fr-CA" sz="1400" dirty="0"/>
              <a:t> 4/2012 (Vol. 37), p. 33-33.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0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CA" dirty="0" smtClean="0"/>
              <a:t>L’articulation famille-travail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CA" dirty="0" smtClean="0"/>
              <a:t>Un problème depuis quand ?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CA" dirty="0" smtClean="0"/>
              <a:t>Un enjeu féministe depuis les années 1960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CA" dirty="0" smtClean="0"/>
              <a:t>Quelles avancées depuis 1980 ?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CA" dirty="0" smtClean="0"/>
              <a:t>Comment aller plus loin 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Hélène Charron, 2013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6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3800" dirty="0" smtClean="0"/>
              <a:t>Dans l’économie </a:t>
            </a:r>
            <a:r>
              <a:rPr lang="fr-CA" sz="3800" dirty="0" err="1" smtClean="0"/>
              <a:t>pré-industrielle</a:t>
            </a:r>
            <a:r>
              <a:rPr lang="fr-CA" sz="3800" dirty="0" smtClean="0"/>
              <a:t>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400" dirty="0" smtClean="0"/>
              <a:t>travail parental, domestique et productif intégrés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5805264"/>
            <a:ext cx="4176464" cy="365125"/>
          </a:xfrm>
        </p:spPr>
        <p:txBody>
          <a:bodyPr/>
          <a:lstStyle/>
          <a:p>
            <a:r>
              <a:rPr lang="en-US" dirty="0" err="1" smtClean="0"/>
              <a:t>Autour</a:t>
            </a:r>
            <a:r>
              <a:rPr lang="en-US" dirty="0" smtClean="0"/>
              <a:t> de la Première Guerre </a:t>
            </a:r>
            <a:r>
              <a:rPr lang="en-US" dirty="0" err="1" smtClean="0"/>
              <a:t>mondiale</a:t>
            </a:r>
            <a:r>
              <a:rPr lang="en-US" dirty="0" smtClean="0"/>
              <a:t>, en France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394" y="2535237"/>
            <a:ext cx="5610225" cy="3086100"/>
          </a:xfrm>
        </p:spPr>
      </p:pic>
    </p:spTree>
    <p:extLst>
      <p:ext uri="{BB962C8B-B14F-4D97-AF65-F5344CB8AC3E}">
        <p14:creationId xmlns:p14="http://schemas.microsoft.com/office/powerpoint/2010/main" xmlns="" val="27927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Avec l’industrialisation:</a:t>
            </a:r>
            <a:br>
              <a:rPr lang="fr-CA" dirty="0" smtClean="0"/>
            </a:br>
            <a:r>
              <a:rPr lang="fr-CA" sz="2700" dirty="0" smtClean="0"/>
              <a:t>L’articulation famille-travail devient un problème</a:t>
            </a:r>
            <a:endParaRPr lang="fr-CA" sz="27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16016" y="5229200"/>
            <a:ext cx="3502152" cy="365125"/>
          </a:xfrm>
        </p:spPr>
        <p:txBody>
          <a:bodyPr/>
          <a:lstStyle/>
          <a:p>
            <a:pPr algn="ctr"/>
            <a:r>
              <a:rPr lang="en-US" dirty="0" err="1" smtClean="0"/>
              <a:t>Famille`ouvrière</a:t>
            </a:r>
            <a:r>
              <a:rPr lang="en-US" dirty="0" smtClean="0"/>
              <a:t> allemande </a:t>
            </a:r>
            <a:r>
              <a:rPr lang="en-US" dirty="0" err="1" smtClean="0"/>
              <a:t>vers</a:t>
            </a:r>
            <a:r>
              <a:rPr lang="en-US" dirty="0" smtClean="0"/>
              <a:t> 1900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030" y="1988840"/>
            <a:ext cx="2486025" cy="1838325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180715"/>
            <a:ext cx="3419475" cy="2810186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56" y="3933056"/>
            <a:ext cx="2314575" cy="19716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33943" y="609845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schemeClr val="bg2">
                    <a:lumMod val="50000"/>
                  </a:schemeClr>
                </a:solidFill>
              </a:rPr>
              <a:t>Ouvrières du textile</a:t>
            </a:r>
            <a:endParaRPr lang="fr-C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1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L’effort de l’État durant la guerre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Usine</a:t>
            </a:r>
            <a:r>
              <a:rPr lang="en-US" dirty="0" smtClean="0"/>
              <a:t> de munitions, Québec, 1944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08920"/>
            <a:ext cx="3406703" cy="2592288"/>
          </a:xfrm>
        </p:spPr>
      </p:pic>
      <p:pic>
        <p:nvPicPr>
          <p:cNvPr id="15" name="Espace réservé du contenu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012" y="2567781"/>
            <a:ext cx="2857500" cy="2984500"/>
          </a:xfrm>
        </p:spPr>
      </p:pic>
      <p:sp>
        <p:nvSpPr>
          <p:cNvPr id="14" name="ZoneTexte 13"/>
          <p:cNvSpPr txBox="1"/>
          <p:nvPr/>
        </p:nvSpPr>
        <p:spPr>
          <a:xfrm>
            <a:off x="971600" y="566124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chemeClr val="bg2">
                    <a:lumMod val="50000"/>
                  </a:schemeClr>
                </a:solidFill>
              </a:rPr>
              <a:t>Usine de munition, Montréal, 1941</a:t>
            </a:r>
            <a:endParaRPr lang="fr-C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38955"/>
            <a:ext cx="3038475" cy="39814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438275"/>
            <a:ext cx="4762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0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3090863" cy="3121771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304572" cy="1463153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une revendication féministe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716016" y="2780928"/>
            <a:ext cx="3298784" cy="273630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Partage et reconnaissance économique du travail domestique</a:t>
            </a:r>
          </a:p>
          <a:p>
            <a:pPr marL="285750" indent="-285750">
              <a:buFont typeface="Arial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Réseau de garderies publiques</a:t>
            </a:r>
          </a:p>
          <a:p>
            <a:pPr marL="285750" indent="-285750">
              <a:buFont typeface="Arial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Congés de maternité payés</a:t>
            </a:r>
            <a:endParaRPr lang="fr-CA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077072"/>
            <a:ext cx="155154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8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/>
          <a:lstStyle/>
          <a:p>
            <a:pPr algn="ctr"/>
            <a:r>
              <a:rPr lang="fr-CA" dirty="0" smtClean="0"/>
              <a:t>Les mères en emploi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CA" dirty="0" smtClean="0"/>
              <a:t>Le taux de femmes ayant un enfant de moins de trois ans passe de: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endParaRPr lang="fr-CA" dirty="0" smtClean="0"/>
          </a:p>
          <a:p>
            <a:pPr marL="68580" indent="0">
              <a:buNone/>
            </a:pPr>
            <a:endParaRPr lang="fr-CA" dirty="0"/>
          </a:p>
          <a:p>
            <a:pPr marL="68580" indent="0" algn="ctr">
              <a:buNone/>
            </a:pPr>
            <a:r>
              <a:rPr lang="fr-CA" sz="3200" b="1" dirty="0" smtClean="0"/>
              <a:t>À </a:t>
            </a:r>
            <a:endParaRPr lang="fr-CA" sz="32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famille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xmlns="" val="2102035515"/>
              </p:ext>
            </p:extLst>
          </p:nvPr>
        </p:nvGraphicFramePr>
        <p:xfrm>
          <a:off x="140364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5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Quelles avancées pour les femmes dans les années 1970 et 1980?</a:t>
            </a:r>
            <a:endParaRPr lang="fr-CA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Début 1970: Assurance-chômage pour les mères (60%, 15 semaines) </a:t>
            </a:r>
          </a:p>
          <a:p>
            <a:r>
              <a:rPr lang="fr-CA" dirty="0" smtClean="0"/>
              <a:t>1978: Congé sans solde de 18 semaines protégé</a:t>
            </a:r>
          </a:p>
          <a:p>
            <a:r>
              <a:rPr lang="fr-CA" dirty="0" smtClean="0"/>
              <a:t>1988: Ajout de 10 semaines au</a:t>
            </a:r>
          </a:p>
          <a:p>
            <a:pPr marL="365760" lvl="1" indent="0">
              <a:buNone/>
            </a:pPr>
            <a:r>
              <a:rPr lang="fr-CA" dirty="0" smtClean="0"/>
              <a:t>fédéral </a:t>
            </a:r>
          </a:p>
          <a:p>
            <a:r>
              <a:rPr lang="fr-CA" dirty="0" smtClean="0"/>
              <a:t>1990: Congé sans solde de 34 </a:t>
            </a:r>
          </a:p>
          <a:p>
            <a:pPr marL="365760" lvl="1" indent="0">
              <a:buNone/>
            </a:pPr>
            <a:r>
              <a:rPr lang="fr-CA" dirty="0"/>
              <a:t>s</a:t>
            </a:r>
            <a:r>
              <a:rPr lang="fr-CA" dirty="0" smtClean="0"/>
              <a:t>emaines protégé ajouté au 25 </a:t>
            </a:r>
          </a:p>
          <a:p>
            <a:pPr marL="365760" lvl="1" indent="0">
              <a:buNone/>
            </a:pPr>
            <a:r>
              <a:rPr lang="fr-CA" dirty="0"/>
              <a:t>s</a:t>
            </a:r>
            <a:r>
              <a:rPr lang="fr-CA" dirty="0" smtClean="0"/>
              <a:t>emaines de l’assurance-chômage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Articulation </a:t>
            </a:r>
            <a:r>
              <a:rPr lang="en-US" dirty="0" err="1" smtClean="0"/>
              <a:t>famlle</a:t>
            </a:r>
            <a:r>
              <a:rPr lang="en-US" dirty="0" smtClean="0"/>
              <a:t>-travail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501008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2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4918</TotalTime>
  <Words>592</Words>
  <Application>Microsoft Office PowerPoint</Application>
  <PresentationFormat>Affichage à l'écran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Austin</vt:lpstr>
      <vt:lpstr>L’articulation famille-travail</vt:lpstr>
      <vt:lpstr>Plan de la présentation</vt:lpstr>
      <vt:lpstr>Dans l’économie pré-industrielle:  travail parental, domestique et productif intégrés</vt:lpstr>
      <vt:lpstr>Avec l’industrialisation: L’articulation famille-travail devient un problème</vt:lpstr>
      <vt:lpstr>L’effort de l’État durant la guerre</vt:lpstr>
      <vt:lpstr>Diapositive 6</vt:lpstr>
      <vt:lpstr>Les mesures de conciliation: une revendication féministe</vt:lpstr>
      <vt:lpstr>Les mères en emploi</vt:lpstr>
      <vt:lpstr>Quelles avancées pour les femmes dans les années 1970 et 1980?</vt:lpstr>
      <vt:lpstr>Quelles avancées pour les femmes dans les années 1970 et 1980?</vt:lpstr>
      <vt:lpstr>Des gains importants depuis les dernières décennies</vt:lpstr>
      <vt:lpstr>Mais… </vt:lpstr>
      <vt:lpstr>Diapositive 13</vt:lpstr>
      <vt:lpstr>Diapositive 14</vt:lpstr>
      <vt:lpstr>Diapositive 15</vt:lpstr>
      <vt:lpstr>Diapositive 16</vt:lpstr>
      <vt:lpstr>Diapositive 17</vt:lpstr>
      <vt:lpstr>Aide-mémoire pour aller plus loin</vt:lpstr>
      <vt:lpstr>Brève bibliographie</vt:lpstr>
    </vt:vector>
  </TitlesOfParts>
  <Company>FSA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L’articulation famille-travail</dc:title>
  <dc:creator>Hélène Charron</dc:creator>
  <cp:lastModifiedBy>Anne Fonteneau</cp:lastModifiedBy>
  <cp:revision>34</cp:revision>
  <cp:lastPrinted>2013-02-12T17:56:42Z</cp:lastPrinted>
  <dcterms:created xsi:type="dcterms:W3CDTF">2013-02-12T14:08:54Z</dcterms:created>
  <dcterms:modified xsi:type="dcterms:W3CDTF">2013-10-22T15:57:58Z</dcterms:modified>
</cp:coreProperties>
</file>